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61" r:id="rId5"/>
    <p:sldId id="262" r:id="rId6"/>
    <p:sldId id="263" r:id="rId7"/>
    <p:sldId id="264" r:id="rId8"/>
    <p:sldId id="265" r:id="rId9"/>
    <p:sldId id="266" r:id="rId10"/>
    <p:sldId id="259"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1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3E517-7BC7-4D55-842E-C6CC3C7071BF}"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1FA5F-33F8-490D-9E50-55DD6F6545DC}" type="slidenum">
              <a:rPr lang="en-US" smtClean="0"/>
              <a:t>‹#›</a:t>
            </a:fld>
            <a:endParaRPr lang="en-US"/>
          </a:p>
        </p:txBody>
      </p:sp>
    </p:spTree>
    <p:extLst>
      <p:ext uri="{BB962C8B-B14F-4D97-AF65-F5344CB8AC3E}">
        <p14:creationId xmlns:p14="http://schemas.microsoft.com/office/powerpoint/2010/main" val="888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1FA5F-33F8-490D-9E50-55DD6F6545DC}" type="slidenum">
              <a:rPr lang="en-US" smtClean="0"/>
              <a:t>9</a:t>
            </a:fld>
            <a:endParaRPr lang="en-US"/>
          </a:p>
        </p:txBody>
      </p:sp>
    </p:spTree>
    <p:extLst>
      <p:ext uri="{BB962C8B-B14F-4D97-AF65-F5344CB8AC3E}">
        <p14:creationId xmlns:p14="http://schemas.microsoft.com/office/powerpoint/2010/main" val="349175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92904-B515-414F-AA35-7491432F42A8}"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186632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AEF1B-0865-4AF6-A6F6-103C76E4FB36}"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190168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F6A39-2BC0-413D-B75D-9395F1F45002}"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381381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FD127-7AAE-4230-8255-BCAA64458A2F}"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142629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7C89D-BA74-4C41-BCDE-6A9314CB5999}"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423248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B5B03-15D8-4254-8A78-91447D386B08}"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362469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D915C-678D-4169-A281-6807A6804531}" type="datetime1">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23587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129B-E990-4CED-B9A7-E6AF3BE9FBC3}" type="datetime1">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390735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BFD27-1EA4-459C-A1D8-11D06D9935CD}" type="datetime1">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115190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5730B-5209-4624-A486-8EE6A2BB8E74}"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399198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9B0FC-2A5C-4643-87AE-641CB7C06830}"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8A6BB-C136-425A-9789-9878E3D79BF9}" type="slidenum">
              <a:rPr lang="en-US" smtClean="0"/>
              <a:t>‹#›</a:t>
            </a:fld>
            <a:endParaRPr lang="en-US"/>
          </a:p>
        </p:txBody>
      </p:sp>
    </p:spTree>
    <p:extLst>
      <p:ext uri="{BB962C8B-B14F-4D97-AF65-F5344CB8AC3E}">
        <p14:creationId xmlns:p14="http://schemas.microsoft.com/office/powerpoint/2010/main" val="66576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37CF6-755B-43D8-9591-76388FE69844}" type="datetime1">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8A6BB-C136-425A-9789-9878E3D79BF9}" type="slidenum">
              <a:rPr lang="en-US" smtClean="0"/>
              <a:t>‹#›</a:t>
            </a:fld>
            <a:endParaRPr lang="en-US"/>
          </a:p>
        </p:txBody>
      </p:sp>
    </p:spTree>
    <p:extLst>
      <p:ext uri="{BB962C8B-B14F-4D97-AF65-F5344CB8AC3E}">
        <p14:creationId xmlns:p14="http://schemas.microsoft.com/office/powerpoint/2010/main" val="149096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xml"/><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9.x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hyperlink" Target="http://www.google.com/url?sa=i&amp;rct=j&amp;q=&amp;esrc=s&amp;frm=1&amp;source=images&amp;cd=&amp;cad=rja&amp;docid=xpeDQNhomhEGrM&amp;tbnid=XgdYw_Ag04gkbM:&amp;ved=0CAUQjRw&amp;url=http://ecostylelifebeaumonde.blogspot.com/2012/04/simple-pleasures-springtime-flowers-in.html&amp;ei=3l59UrDCAcj1igLxioHwCA&amp;bvm=bv.56146854,d.cGE&amp;psig=AFQjCNF_IQtbR7TpkODKQqGAHSK3YXXvkg&amp;ust=1384034304189586" TargetMode="Externa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a:xfrm>
            <a:off x="381000" y="228600"/>
            <a:ext cx="8382000" cy="1752600"/>
          </a:xfrm>
        </p:spPr>
        <p:txBody>
          <a:bodyPr>
            <a:noAutofit/>
          </a:bodyPr>
          <a:lstStyle/>
          <a:p>
            <a:pPr algn="ctr">
              <a:lnSpc>
                <a:spcPct val="119000"/>
              </a:lnSpc>
              <a:spcBef>
                <a:spcPts val="0"/>
              </a:spcBef>
              <a:spcAft>
                <a:spcPts val="600"/>
              </a:spcAft>
            </a:pPr>
            <a:r>
              <a:rPr lang="en-US" sz="4800" b="1" kern="1400" dirty="0" smtClean="0">
                <a:effectLst/>
                <a:latin typeface="Comic Sans MS" panose="030F0702030302020204" pitchFamily="66" charset="0"/>
              </a:rPr>
              <a:t>Investigating the </a:t>
            </a:r>
            <a:endParaRPr lang="en-US" sz="4800" kern="1400" dirty="0">
              <a:latin typeface="Comic Sans MS" panose="030F0702030302020204" pitchFamily="66" charset="0"/>
            </a:endParaRPr>
          </a:p>
          <a:p>
            <a:pPr algn="ctr">
              <a:lnSpc>
                <a:spcPct val="119000"/>
              </a:lnSpc>
              <a:spcBef>
                <a:spcPts val="0"/>
              </a:spcBef>
              <a:spcAft>
                <a:spcPts val="600"/>
              </a:spcAft>
            </a:pPr>
            <a:r>
              <a:rPr lang="en-US" sz="4800" b="1" kern="1400" dirty="0" smtClean="0">
                <a:effectLst/>
                <a:latin typeface="Comic Sans MS" panose="030F0702030302020204" pitchFamily="66" charset="0"/>
              </a:rPr>
              <a:t>Seasons</a:t>
            </a:r>
            <a:endParaRPr lang="en-US" sz="4800" kern="1400" dirty="0">
              <a:latin typeface="Comic Sans MS" panose="030F0702030302020204" pitchFamily="66" charset="0"/>
            </a:endParaRPr>
          </a:p>
        </p:txBody>
      </p:sp>
      <p:pic>
        <p:nvPicPr>
          <p:cNvPr id="1038" name="Picture 14" descr="p311133_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569" r="6569"/>
          <a:stretch>
            <a:fillRect/>
          </a:stretch>
        </p:blipFill>
        <p:spPr bwMode="auto">
          <a:xfrm>
            <a:off x="1828800" y="2133600"/>
            <a:ext cx="5486400" cy="4114800"/>
          </a:xfrm>
          <a:prstGeom prst="rect">
            <a:avLst/>
          </a:prstGeom>
          <a:ln w="571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fld id="{B8B8A6BB-C136-425A-9789-9878E3D79BF9}" type="slidenum">
              <a:rPr lang="en-US" smtClean="0"/>
              <a:t>1</a:t>
            </a:fld>
            <a:endParaRPr lang="en-US"/>
          </a:p>
        </p:txBody>
      </p:sp>
      <p:sp>
        <p:nvSpPr>
          <p:cNvPr id="5" name="Rectangle 4"/>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30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4648200"/>
            <a:ext cx="8001000" cy="761062"/>
          </a:xfrm>
        </p:spPr>
        <p:txBody>
          <a:bodyPr>
            <a:noAutofit/>
          </a:bodyPr>
          <a:lstStyle/>
          <a:p>
            <a:r>
              <a:rPr lang="en-US" sz="3600" b="1" dirty="0">
                <a:latin typeface="Comic Sans MS" panose="030F0702030302020204" pitchFamily="66" charset="0"/>
              </a:rPr>
              <a:t>How do we know when it is winter? </a:t>
            </a:r>
            <a:endParaRPr lang="en-US" sz="3600" dirty="0">
              <a:latin typeface="Comic Sans MS" panose="030F0702030302020204" pitchFamily="66" charset="0"/>
            </a:endParaRPr>
          </a:p>
          <a:p>
            <a:endParaRPr lang="en-US" sz="1800" b="1" dirty="0" smtClean="0">
              <a:latin typeface="Comic Sans MS" panose="030F0702030302020204" pitchFamily="66" charset="0"/>
            </a:endParaRPr>
          </a:p>
          <a:p>
            <a:r>
              <a:rPr lang="en-US" sz="3600" b="1" dirty="0" smtClean="0">
                <a:latin typeface="Comic Sans MS" panose="030F0702030302020204" pitchFamily="66" charset="0"/>
              </a:rPr>
              <a:t>Let’s </a:t>
            </a:r>
            <a:r>
              <a:rPr lang="en-US" sz="3600" b="1" dirty="0">
                <a:latin typeface="Comic Sans MS" panose="030F0702030302020204" pitchFamily="66" charset="0"/>
              </a:rPr>
              <a:t>investigate</a:t>
            </a:r>
            <a:r>
              <a:rPr lang="en-US" sz="3600" b="1" dirty="0" smtClean="0">
                <a:latin typeface="Comic Sans MS" panose="030F0702030302020204" pitchFamily="66" charset="0"/>
              </a:rPr>
              <a:t>!</a:t>
            </a:r>
            <a:endParaRPr lang="en-US" sz="3600" dirty="0">
              <a:latin typeface="Comic Sans MS" panose="030F0702030302020204" pitchFamily="66" charset="0"/>
            </a:endParaRPr>
          </a:p>
        </p:txBody>
      </p:sp>
      <p:pic>
        <p:nvPicPr>
          <p:cNvPr id="3076" name="Picture 4" descr="boy with globe"/>
          <p:cNvPicPr>
            <a:picLocks noChangeAspect="1" noChangeArrowheads="1"/>
          </p:cNvPicPr>
          <p:nvPr/>
        </p:nvPicPr>
        <p:blipFill>
          <a:blip r:embed="rId2">
            <a:extLst>
              <a:ext uri="{28A0092B-C50C-407E-A947-70E740481C1C}">
                <a14:useLocalDpi xmlns:a14="http://schemas.microsoft.com/office/drawing/2010/main" val="0"/>
              </a:ext>
            </a:extLst>
          </a:blip>
          <a:srcRect t="16901" b="6046"/>
          <a:stretch>
            <a:fillRect/>
          </a:stretch>
        </p:blipFill>
        <p:spPr bwMode="auto">
          <a:xfrm>
            <a:off x="2057400" y="381000"/>
            <a:ext cx="3489325" cy="4023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Weather Snowflak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594010" flipH="1">
            <a:off x="5701667" y="153544"/>
            <a:ext cx="1314265" cy="1745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8" name="Picture 6" descr="Weather Snowflake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614" y="1097071"/>
            <a:ext cx="1230549" cy="129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9" name="Picture 7" descr="DJI_Science_magnifying glass_c"/>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991704">
            <a:off x="6769191" y="1533402"/>
            <a:ext cx="844249" cy="194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7"/>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585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640" y="4612099"/>
            <a:ext cx="8534400" cy="1803730"/>
          </a:xfrm>
        </p:spPr>
        <p:txBody>
          <a:bodyPr>
            <a:noAutofit/>
          </a:bodyPr>
          <a:lstStyle/>
          <a:p>
            <a:r>
              <a:rPr lang="en-US" sz="2400" b="1" dirty="0">
                <a:latin typeface="Comic Sans MS" panose="030F0702030302020204" pitchFamily="66" charset="0"/>
              </a:rPr>
              <a:t>In winter, we can see the bare </a:t>
            </a:r>
            <a:r>
              <a:rPr lang="en-US" sz="2400" b="1" dirty="0" smtClean="0">
                <a:latin typeface="Comic Sans MS" panose="030F0702030302020204" pitchFamily="66" charset="0"/>
              </a:rPr>
              <a:t>trees. All </a:t>
            </a:r>
            <a:r>
              <a:rPr lang="en-US" sz="2400" b="1" dirty="0">
                <a:latin typeface="Comic Sans MS" panose="030F0702030302020204" pitchFamily="66" charset="0"/>
              </a:rPr>
              <a:t>their leaves are gone.  We can hear the crackling of the warm fire. We can feel the cold air nip at our nose. We can smell the hot cocoa in the </a:t>
            </a:r>
            <a:r>
              <a:rPr lang="en-US" sz="2400" b="1" dirty="0" smtClean="0">
                <a:latin typeface="Comic Sans MS" panose="030F0702030302020204" pitchFamily="66" charset="0"/>
              </a:rPr>
              <a:t>cup, </a:t>
            </a:r>
            <a:r>
              <a:rPr lang="en-US" sz="2400" b="1" dirty="0">
                <a:latin typeface="Comic Sans MS" panose="030F0702030302020204" pitchFamily="66" charset="0"/>
              </a:rPr>
              <a:t>while snowflakes fall all around us.  </a:t>
            </a:r>
            <a:endParaRPr lang="en-US" sz="2400" dirty="0">
              <a:latin typeface="Comic Sans MS" panose="030F0702030302020204" pitchFamily="66" charset="0"/>
            </a:endParaRPr>
          </a:p>
          <a:p>
            <a:endParaRPr lang="en-US" sz="2000" dirty="0"/>
          </a:p>
        </p:txBody>
      </p:sp>
      <p:sp>
        <p:nvSpPr>
          <p:cNvPr id="5" name="Rectangle 2"/>
          <p:cNvSpPr>
            <a:spLocks noChangeArrowheads="1"/>
          </p:cNvSpPr>
          <p:nvPr/>
        </p:nvSpPr>
        <p:spPr bwMode="auto">
          <a:xfrm>
            <a:off x="796604" y="258053"/>
            <a:ext cx="7603149" cy="4354046"/>
          </a:xfrm>
          <a:prstGeom prst="rect">
            <a:avLst/>
          </a:prstGeom>
          <a:gradFill rotWithShape="0">
            <a:gsLst>
              <a:gs pos="0">
                <a:srgbClr val="8AA9D2"/>
              </a:gs>
              <a:gs pos="100000">
                <a:srgbClr val="8AA9D2">
                  <a:gamma/>
                  <a:tint val="20000"/>
                  <a:invGamma/>
                </a:srgbClr>
              </a:gs>
            </a:gsLst>
            <a:lin ang="27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5123" name="Picture 3" descr="w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655" y="507506"/>
            <a:ext cx="6991745" cy="3912094"/>
          </a:xfrm>
          <a:prstGeom prst="rect">
            <a:avLst/>
          </a:prstGeom>
          <a:noFill/>
          <a:ln w="285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4" name="Picture 4" descr="Weather Snowflak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43050" y="990600"/>
            <a:ext cx="918605" cy="1221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5" name="Picture 5" descr="ANd9GcScZr59yd1wJXNgenDOpdPRuIZvHeCxlqvSvCZKpy-krCDFfH2Ur9e1MO4E"/>
          <p:cNvPicPr>
            <a:picLocks noChangeAspect="1" noChangeArrowheads="1"/>
          </p:cNvPicPr>
          <p:nvPr/>
        </p:nvPicPr>
        <p:blipFill>
          <a:blip r:embed="rId4">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7391400" y="2948572"/>
            <a:ext cx="1407110" cy="170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6" name="Picture 6" descr="CUPOFC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457394"/>
            <a:ext cx="799298" cy="115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7" name="Picture 7" descr="knit ca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99" t="17253" r="16000" b="12431"/>
          <a:stretch>
            <a:fillRect/>
          </a:stretch>
        </p:blipFill>
        <p:spPr bwMode="auto">
          <a:xfrm rot="-2113541">
            <a:off x="312645" y="3454364"/>
            <a:ext cx="1127699" cy="1165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8" name="Picture 8" descr="Weather Snowflake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093" y="68723"/>
            <a:ext cx="1009963" cy="1065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Slide Number Placeholder 5"/>
          <p:cNvSpPr>
            <a:spLocks noGrp="1"/>
          </p:cNvSpPr>
          <p:nvPr>
            <p:ph type="sldNum" sz="quarter" idx="12"/>
          </p:nvPr>
        </p:nvSpPr>
        <p:spPr/>
        <p:txBody>
          <a:bodyPr/>
          <a:lstStyle/>
          <a:p>
            <a:fld id="{B8B8A6BB-C136-425A-9789-9878E3D79BF9}" type="slidenum">
              <a:rPr lang="en-US" smtClean="0"/>
              <a:t>11</a:t>
            </a:fld>
            <a:endParaRPr lang="en-US"/>
          </a:p>
        </p:txBody>
      </p:sp>
    </p:spTree>
    <p:extLst>
      <p:ext uri="{BB962C8B-B14F-4D97-AF65-F5344CB8AC3E}">
        <p14:creationId xmlns:p14="http://schemas.microsoft.com/office/powerpoint/2010/main" val="1988131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5076680"/>
            <a:ext cx="8229600" cy="1295400"/>
          </a:xfrm>
          <a:noFill/>
          <a:ln w="38100">
            <a:noFill/>
          </a:ln>
        </p:spPr>
        <p:txBody>
          <a:bodyPr anchor="ctr">
            <a:normAutofit/>
          </a:bodyPr>
          <a:lstStyle/>
          <a:p>
            <a:r>
              <a:rPr lang="en-US" sz="3200" dirty="0">
                <a:latin typeface="Comic Sans MS" panose="030F0702030302020204" pitchFamily="66" charset="0"/>
              </a:rPr>
              <a:t>There are four seasons in a </a:t>
            </a:r>
            <a:r>
              <a:rPr lang="en-US" sz="3200" dirty="0" smtClean="0">
                <a:latin typeface="Comic Sans MS" panose="030F0702030302020204" pitchFamily="66" charset="0"/>
              </a:rPr>
              <a:t>year. They are </a:t>
            </a:r>
            <a:r>
              <a:rPr lang="en-US" sz="3200" dirty="0">
                <a:latin typeface="Comic Sans MS" panose="030F0702030302020204" pitchFamily="66" charset="0"/>
              </a:rPr>
              <a:t>winter, spring, summer, and fall</a:t>
            </a:r>
            <a:r>
              <a:rPr lang="en-US" sz="3200" dirty="0" smtClean="0">
                <a:latin typeface="Comic Sans MS" panose="030F0702030302020204" pitchFamily="66" charset="0"/>
              </a:rPr>
              <a:t>.</a:t>
            </a:r>
            <a:endParaRPr lang="en-US" sz="3200" dirty="0">
              <a:latin typeface="Comic Sans MS" panose="030F0702030302020204" pitchFamily="66"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
            <a:ext cx="3565543" cy="4628762"/>
          </a:xfrm>
          <a:prstGeom prst="rect">
            <a:avLst/>
          </a:prstGeom>
          <a:ln w="571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B8B8A6BB-C136-425A-9789-9878E3D79BF9}" type="slidenum">
              <a:rPr lang="en-US" smtClean="0"/>
              <a:t>2</a:t>
            </a:fld>
            <a:endParaRPr lang="en-US"/>
          </a:p>
        </p:txBody>
      </p:sp>
      <p:sp>
        <p:nvSpPr>
          <p:cNvPr id="2" name="Oval 1"/>
          <p:cNvSpPr/>
          <p:nvPr/>
        </p:nvSpPr>
        <p:spPr>
          <a:xfrm>
            <a:off x="1828800" y="639417"/>
            <a:ext cx="609600" cy="63748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1</a:t>
            </a:r>
            <a:endParaRPr lang="en-US" sz="3200" b="1" dirty="0">
              <a:solidFill>
                <a:schemeClr val="tx1"/>
              </a:solidFill>
            </a:endParaRPr>
          </a:p>
        </p:txBody>
      </p:sp>
      <p:sp>
        <p:nvSpPr>
          <p:cNvPr id="8" name="Oval 7"/>
          <p:cNvSpPr/>
          <p:nvPr/>
        </p:nvSpPr>
        <p:spPr>
          <a:xfrm>
            <a:off x="6387737" y="762000"/>
            <a:ext cx="609600" cy="63748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a:t>
            </a:r>
            <a:endParaRPr lang="en-US" sz="3200" b="1" dirty="0">
              <a:solidFill>
                <a:schemeClr val="tx1"/>
              </a:solidFill>
            </a:endParaRPr>
          </a:p>
        </p:txBody>
      </p:sp>
      <p:sp>
        <p:nvSpPr>
          <p:cNvPr id="9" name="Oval 8"/>
          <p:cNvSpPr/>
          <p:nvPr/>
        </p:nvSpPr>
        <p:spPr>
          <a:xfrm>
            <a:off x="1828800" y="4419600"/>
            <a:ext cx="609600" cy="63748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3</a:t>
            </a:r>
            <a:endParaRPr lang="en-US" sz="3200" b="1" dirty="0">
              <a:solidFill>
                <a:schemeClr val="tx1"/>
              </a:solidFill>
            </a:endParaRPr>
          </a:p>
        </p:txBody>
      </p:sp>
      <p:sp>
        <p:nvSpPr>
          <p:cNvPr id="10" name="Oval 9"/>
          <p:cNvSpPr/>
          <p:nvPr/>
        </p:nvSpPr>
        <p:spPr>
          <a:xfrm>
            <a:off x="6387737" y="4419600"/>
            <a:ext cx="609600" cy="63748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4</a:t>
            </a:r>
            <a:endParaRPr lang="en-US" sz="3200" b="1" dirty="0">
              <a:solidFill>
                <a:schemeClr val="tx1"/>
              </a:solidFill>
            </a:endParaRPr>
          </a:p>
        </p:txBody>
      </p:sp>
      <p:sp>
        <p:nvSpPr>
          <p:cNvPr id="11" name="Rectangle 10"/>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4410755"/>
            <a:ext cx="1182188" cy="584775"/>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chemeClr val="tx1"/>
                  </a:solidFill>
                </a:ln>
                <a:latin typeface="Comic Sans MS" panose="030F0702030302020204" pitchFamily="66" charset="0"/>
              </a:rPr>
              <a:t>Fall</a:t>
            </a:r>
            <a:endParaRPr lang="en-US" sz="3600" b="1" cap="none" spc="50" dirty="0">
              <a:ln w="11430">
                <a:solidFill>
                  <a:schemeClr val="tx1"/>
                </a:solidFill>
              </a:ln>
              <a:latin typeface="Comic Sans MS" panose="030F0702030302020204" pitchFamily="66" charset="0"/>
            </a:endParaRPr>
          </a:p>
        </p:txBody>
      </p:sp>
      <p:sp>
        <p:nvSpPr>
          <p:cNvPr id="3" name="Rectangle 2"/>
          <p:cNvSpPr/>
          <p:nvPr/>
        </p:nvSpPr>
        <p:spPr>
          <a:xfrm>
            <a:off x="286992" y="688411"/>
            <a:ext cx="1428596" cy="523220"/>
          </a:xfrm>
          <a:prstGeom prst="rect">
            <a:avLst/>
          </a:prstGeom>
          <a:noFill/>
          <a:ln>
            <a:no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chemeClr val="tx1"/>
                  </a:solidFill>
                </a:ln>
                <a:latin typeface="Comic Sans MS" panose="030F0702030302020204" pitchFamily="66" charset="0"/>
              </a:rPr>
              <a:t>Winter</a:t>
            </a:r>
            <a:endParaRPr lang="en-US" sz="3600" b="1" cap="none" spc="50" dirty="0">
              <a:ln w="11430">
                <a:solidFill>
                  <a:schemeClr val="tx1"/>
                </a:solidFill>
              </a:ln>
              <a:latin typeface="Comic Sans MS" panose="030F0702030302020204" pitchFamily="66" charset="0"/>
            </a:endParaRPr>
          </a:p>
        </p:txBody>
      </p:sp>
      <p:sp>
        <p:nvSpPr>
          <p:cNvPr id="13" name="Rectangle 12"/>
          <p:cNvSpPr/>
          <p:nvPr/>
        </p:nvSpPr>
        <p:spPr>
          <a:xfrm>
            <a:off x="6997337" y="760010"/>
            <a:ext cx="1786066" cy="584775"/>
          </a:xfrm>
          <a:prstGeom prst="rect">
            <a:avLst/>
          </a:prstGeom>
          <a:noFill/>
          <a:ln>
            <a:no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chemeClr val="tx1"/>
                  </a:solidFill>
                </a:ln>
                <a:latin typeface="Comic Sans MS" panose="030F0702030302020204" pitchFamily="66" charset="0"/>
              </a:rPr>
              <a:t>Summer</a:t>
            </a:r>
            <a:endParaRPr lang="en-US" sz="3600" b="1" cap="none" spc="50" dirty="0">
              <a:ln w="11430">
                <a:solidFill>
                  <a:schemeClr val="tx1"/>
                </a:solidFill>
              </a:ln>
              <a:latin typeface="Comic Sans MS" panose="030F0702030302020204" pitchFamily="66" charset="0"/>
            </a:endParaRPr>
          </a:p>
        </p:txBody>
      </p:sp>
      <p:sp>
        <p:nvSpPr>
          <p:cNvPr id="14" name="Rectangle 13"/>
          <p:cNvSpPr/>
          <p:nvPr/>
        </p:nvSpPr>
        <p:spPr>
          <a:xfrm>
            <a:off x="7146418" y="4435486"/>
            <a:ext cx="1473480" cy="584775"/>
          </a:xfrm>
          <a:prstGeom prst="rect">
            <a:avLst/>
          </a:prstGeom>
          <a:noFill/>
          <a:ln>
            <a:no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chemeClr val="tx1"/>
                  </a:solidFill>
                </a:ln>
                <a:latin typeface="Comic Sans MS" panose="030F0702030302020204" pitchFamily="66" charset="0"/>
              </a:rPr>
              <a:t>Spring</a:t>
            </a:r>
            <a:endParaRPr lang="en-US" sz="3600" b="1" cap="none" spc="50" dirty="0">
              <a:ln w="11430">
                <a:solidFill>
                  <a:schemeClr val="tx1"/>
                </a:solidFill>
              </a:ln>
              <a:latin typeface="Comic Sans MS" panose="030F0702030302020204" pitchFamily="66" charset="0"/>
            </a:endParaRPr>
          </a:p>
        </p:txBody>
      </p:sp>
    </p:spTree>
    <p:extLst>
      <p:ext uri="{BB962C8B-B14F-4D97-AF65-F5344CB8AC3E}">
        <p14:creationId xmlns:p14="http://schemas.microsoft.com/office/powerpoint/2010/main" val="807890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a:xfrm>
            <a:off x="533400" y="5181600"/>
            <a:ext cx="7924800" cy="1219200"/>
          </a:xfrm>
          <a:ln w="38100">
            <a:noFill/>
          </a:ln>
        </p:spPr>
        <p:txBody>
          <a:bodyPr anchor="ctr">
            <a:noAutofit/>
          </a:bodyPr>
          <a:lstStyle/>
          <a:p>
            <a:r>
              <a:rPr lang="en-US" sz="3200" dirty="0">
                <a:latin typeface="Comic Sans MS" panose="030F0702030302020204" pitchFamily="66" charset="0"/>
              </a:rPr>
              <a:t>The weather changes during each season. What are some of the changes</a:t>
            </a:r>
            <a:r>
              <a:rPr lang="en-US" sz="3200" dirty="0" smtClean="0">
                <a:latin typeface="Comic Sans MS" panose="030F0702030302020204" pitchFamily="66" charset="0"/>
              </a:rPr>
              <a:t>?</a:t>
            </a:r>
            <a:endParaRPr lang="en-US" sz="3200" dirty="0">
              <a:latin typeface="Comic Sans MS" panose="030F0702030302020204" pitchFamily="66" charset="0"/>
            </a:endParaRPr>
          </a:p>
        </p:txBody>
      </p:sp>
      <p:pic>
        <p:nvPicPr>
          <p:cNvPr id="4098" name="Picture 2" descr="Planet Earth"/>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228" t="5180" r="17598" b="7008"/>
          <a:stretch>
            <a:fillRect/>
          </a:stretch>
        </p:blipFill>
        <p:spPr bwMode="auto">
          <a:xfrm>
            <a:off x="2899568" y="948950"/>
            <a:ext cx="3351213"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9" name="Picture 3" descr="arrow"/>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23751" flipH="1">
            <a:off x="2194727" y="1805946"/>
            <a:ext cx="590870"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0" name="Picture 4" descr="arro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912371" flipH="1">
            <a:off x="4168694" y="-125050"/>
            <a:ext cx="645973"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1" name="Picture 5" descr="arro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568618" flipH="1">
            <a:off x="4227534" y="3885118"/>
            <a:ext cx="762319"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2" name="Picture 6" descr="arro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389287" flipH="1">
            <a:off x="6430712" y="1862554"/>
            <a:ext cx="676167"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3" name="Picture 7" descr="sun_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656" y="3779462"/>
            <a:ext cx="8937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snowflakebig_c"/>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2839" y="57910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DJI_Early_leaf2_brown"/>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98700">
            <a:off x="5837239" y="469376"/>
            <a:ext cx="708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DJI_Early_flower2_c"/>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026333">
            <a:off x="2285082" y="3519750"/>
            <a:ext cx="11366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8B8A6BB-C136-425A-9789-9878E3D79BF9}" type="slidenum">
              <a:rPr lang="en-US" smtClean="0"/>
              <a:t>3</a:t>
            </a:fld>
            <a:endParaRPr lang="en-US"/>
          </a:p>
        </p:txBody>
      </p:sp>
      <p:sp>
        <p:nvSpPr>
          <p:cNvPr id="13" name="Rectangle 12"/>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635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95300" y="4800600"/>
            <a:ext cx="8153400" cy="1185862"/>
          </a:xfrm>
        </p:spPr>
        <p:txBody>
          <a:bodyPr>
            <a:noAutofit/>
          </a:bodyPr>
          <a:lstStyle/>
          <a:p>
            <a:r>
              <a:rPr lang="en-US" sz="3200" b="1" dirty="0">
                <a:latin typeface="Comic Sans MS" panose="030F0702030302020204" pitchFamily="66" charset="0"/>
              </a:rPr>
              <a:t>How do we know when it is spring</a:t>
            </a:r>
            <a:r>
              <a:rPr lang="en-US" sz="3200" b="1" dirty="0" smtClean="0">
                <a:latin typeface="Comic Sans MS" panose="030F0702030302020204" pitchFamily="66" charset="0"/>
              </a:rPr>
              <a:t>?</a:t>
            </a:r>
          </a:p>
          <a:p>
            <a:endParaRPr lang="en-US" sz="900" b="1" dirty="0">
              <a:latin typeface="Comic Sans MS" panose="030F0702030302020204" pitchFamily="66" charset="0"/>
            </a:endParaRPr>
          </a:p>
          <a:p>
            <a:r>
              <a:rPr lang="en-US" sz="3200" b="1" dirty="0" smtClean="0">
                <a:latin typeface="Comic Sans MS" panose="030F0702030302020204" pitchFamily="66" charset="0"/>
              </a:rPr>
              <a:t>Let’s </a:t>
            </a:r>
            <a:r>
              <a:rPr lang="en-US" sz="3200" b="1" dirty="0">
                <a:latin typeface="Comic Sans MS" panose="030F0702030302020204" pitchFamily="66" charset="0"/>
              </a:rPr>
              <a:t>investigate</a:t>
            </a:r>
            <a:r>
              <a:rPr lang="en-US" sz="3200" b="1" dirty="0" smtClean="0">
                <a:latin typeface="Comic Sans MS" panose="030F0702030302020204" pitchFamily="66" charset="0"/>
              </a:rPr>
              <a:t>!</a:t>
            </a:r>
            <a:endParaRPr lang="en-US" sz="3200" dirty="0">
              <a:latin typeface="Comic Sans MS" panose="030F0702030302020204" pitchFamily="66" charset="0"/>
            </a:endParaRPr>
          </a:p>
        </p:txBody>
      </p:sp>
      <p:pic>
        <p:nvPicPr>
          <p:cNvPr id="6146" name="Picture 2" descr="girl with world"/>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10022" t="13530" r="16890" b="3157"/>
          <a:stretch>
            <a:fillRect/>
          </a:stretch>
        </p:blipFill>
        <p:spPr bwMode="auto">
          <a:xfrm>
            <a:off x="914400" y="416263"/>
            <a:ext cx="3276600" cy="4611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7" name="Picture 3" descr="the-butterfly-and-the-spring-flowers-hd-wall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2875" y="689847"/>
            <a:ext cx="3603065" cy="2032000"/>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6148" name="Picture 4" descr="DJI_Science_magnifying glass_c"/>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76585">
            <a:off x="6992550" y="1912517"/>
            <a:ext cx="813342" cy="187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8B8A6BB-C136-425A-9789-9878E3D79BF9}" type="slidenum">
              <a:rPr lang="en-US" smtClean="0"/>
              <a:t>4</a:t>
            </a:fld>
            <a:endParaRPr lang="en-US" dirty="0"/>
          </a:p>
        </p:txBody>
      </p:sp>
      <p:sp>
        <p:nvSpPr>
          <p:cNvPr id="2" name="Rectangle 1"/>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23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609600" y="152400"/>
            <a:ext cx="7848600" cy="4800600"/>
          </a:xfrm>
          <a:prstGeom prst="rect">
            <a:avLst/>
          </a:prstGeom>
          <a:gradFill rotWithShape="0">
            <a:gsLst>
              <a:gs pos="0">
                <a:srgbClr val="C6859D"/>
              </a:gs>
              <a:gs pos="100000">
                <a:srgbClr val="C6859D">
                  <a:gamma/>
                  <a:tint val="20000"/>
                  <a:invGamma/>
                </a:srgbClr>
              </a:gs>
            </a:gsLst>
            <a:lin ang="54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Placeholder 3"/>
          <p:cNvSpPr>
            <a:spLocks noGrp="1"/>
          </p:cNvSpPr>
          <p:nvPr>
            <p:ph type="body" sz="half" idx="2"/>
          </p:nvPr>
        </p:nvSpPr>
        <p:spPr>
          <a:xfrm>
            <a:off x="175591" y="5079949"/>
            <a:ext cx="8610600" cy="1693863"/>
          </a:xfrm>
        </p:spPr>
        <p:txBody>
          <a:bodyPr>
            <a:noAutofit/>
          </a:bodyPr>
          <a:lstStyle/>
          <a:p>
            <a:r>
              <a:rPr lang="en-US" sz="2300" b="1" dirty="0">
                <a:latin typeface="Comic Sans MS" panose="030F0702030302020204" pitchFamily="66" charset="0"/>
              </a:rPr>
              <a:t>In spring, </a:t>
            </a:r>
            <a:r>
              <a:rPr lang="en-US" sz="2300" b="1" dirty="0" smtClean="0">
                <a:latin typeface="Comic Sans MS" panose="030F0702030302020204" pitchFamily="66" charset="0"/>
              </a:rPr>
              <a:t>we can see new leaves and buds on the trees.  We can hear baby birds chirping. We </a:t>
            </a:r>
            <a:r>
              <a:rPr lang="en-US" sz="2300" b="1" dirty="0">
                <a:latin typeface="Comic Sans MS" panose="030F0702030302020204" pitchFamily="66" charset="0"/>
              </a:rPr>
              <a:t>can feel </a:t>
            </a:r>
            <a:r>
              <a:rPr lang="en-US" sz="2300" b="1" dirty="0" smtClean="0">
                <a:latin typeface="Comic Sans MS" panose="030F0702030302020204" pitchFamily="66" charset="0"/>
              </a:rPr>
              <a:t>the drops of rain. </a:t>
            </a:r>
            <a:r>
              <a:rPr lang="en-US" sz="2300" b="1" dirty="0">
                <a:latin typeface="Comic Sans MS" panose="030F0702030302020204" pitchFamily="66" charset="0"/>
              </a:rPr>
              <a:t>We can smell </a:t>
            </a:r>
            <a:r>
              <a:rPr lang="en-US" sz="2300" b="1" dirty="0" smtClean="0">
                <a:latin typeface="Comic Sans MS" panose="030F0702030302020204" pitchFamily="66" charset="0"/>
              </a:rPr>
              <a:t>the flowers in the gardens. </a:t>
            </a:r>
            <a:r>
              <a:rPr lang="en-US" sz="2300" b="1" dirty="0">
                <a:latin typeface="Comic Sans MS" panose="030F0702030302020204" pitchFamily="66" charset="0"/>
              </a:rPr>
              <a:t>We can taste the </a:t>
            </a:r>
            <a:r>
              <a:rPr lang="en-US" sz="2300" b="1" dirty="0" smtClean="0">
                <a:latin typeface="Comic Sans MS" panose="030F0702030302020204" pitchFamily="66" charset="0"/>
              </a:rPr>
              <a:t>delicious </a:t>
            </a:r>
            <a:r>
              <a:rPr lang="en-US" sz="2300" b="1" dirty="0">
                <a:latin typeface="Comic Sans MS" panose="030F0702030302020204" pitchFamily="66" charset="0"/>
              </a:rPr>
              <a:t>strawberries picked from the fields</a:t>
            </a:r>
            <a:r>
              <a:rPr lang="en-US" sz="2300" b="1" dirty="0" smtClean="0">
                <a:latin typeface="Comic Sans MS" panose="030F0702030302020204" pitchFamily="66" charset="0"/>
              </a:rPr>
              <a:t>.</a:t>
            </a:r>
            <a:endParaRPr lang="en-US" sz="2300" dirty="0">
              <a:latin typeface="Comic Sans MS" panose="030F0702030302020204" pitchFamily="66" charset="0"/>
            </a:endParaRPr>
          </a:p>
        </p:txBody>
      </p:sp>
      <p:pic>
        <p:nvPicPr>
          <p:cNvPr id="7170" name="Picture 2" descr="http://1.bp.blogspot.com/-HgTXHsc5osE/T5xhD4ojtAI/AAAAAAAAA5o/A1DKTVUriwY/s1600/Jacaranda.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021" r="3021"/>
          <a:stretch>
            <a:fillRect/>
          </a:stretch>
        </p:blipFill>
        <p:spPr bwMode="auto">
          <a:xfrm>
            <a:off x="914400" y="381000"/>
            <a:ext cx="7239000" cy="43437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1" name="Picture 3" descr="WW_PC_SE_FlowerSe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239" y="1752600"/>
            <a:ext cx="1235717" cy="2995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2" name="Picture 4" descr="1735999-180839-spring-flowers-and-grass-on-a-white-backgroun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609" t="50987" r="-2165" b="-1810"/>
          <a:stretch>
            <a:fillRect/>
          </a:stretch>
        </p:blipFill>
        <p:spPr bwMode="auto">
          <a:xfrm>
            <a:off x="381000" y="3678205"/>
            <a:ext cx="3979817" cy="1349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3" name="Picture 5" descr="rabbi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8415" b="8415"/>
          <a:stretch>
            <a:fillRect/>
          </a:stretch>
        </p:blipFill>
        <p:spPr bwMode="auto">
          <a:xfrm>
            <a:off x="6477001" y="3647924"/>
            <a:ext cx="1665026" cy="1534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5" name="Picture 7" descr="Lifecycle Cycle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3203">
            <a:off x="7758550" y="4492600"/>
            <a:ext cx="1268946" cy="625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5994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9575" y="4876800"/>
            <a:ext cx="8324850" cy="1262062"/>
          </a:xfrm>
        </p:spPr>
        <p:txBody>
          <a:bodyPr anchor="ctr">
            <a:noAutofit/>
          </a:bodyPr>
          <a:lstStyle/>
          <a:p>
            <a:r>
              <a:rPr lang="en-US" sz="3600" b="1" dirty="0">
                <a:latin typeface="Comic Sans MS" panose="030F0702030302020204" pitchFamily="66" charset="0"/>
              </a:rPr>
              <a:t>How do we know when it is summer?  </a:t>
            </a:r>
            <a:endParaRPr lang="en-US" sz="3600" b="1" dirty="0" smtClean="0">
              <a:latin typeface="Comic Sans MS" panose="030F0702030302020204" pitchFamily="66" charset="0"/>
            </a:endParaRPr>
          </a:p>
          <a:p>
            <a:endParaRPr lang="en-US" sz="1100" b="1" dirty="0">
              <a:latin typeface="Comic Sans MS" panose="030F0702030302020204" pitchFamily="66" charset="0"/>
            </a:endParaRPr>
          </a:p>
          <a:p>
            <a:r>
              <a:rPr lang="en-US" sz="3600" b="1" dirty="0" smtClean="0">
                <a:latin typeface="Comic Sans MS" panose="030F0702030302020204" pitchFamily="66" charset="0"/>
              </a:rPr>
              <a:t>Let’s </a:t>
            </a:r>
            <a:r>
              <a:rPr lang="en-US" sz="3600" b="1" dirty="0">
                <a:latin typeface="Comic Sans MS" panose="030F0702030302020204" pitchFamily="66" charset="0"/>
              </a:rPr>
              <a:t>investigate</a:t>
            </a:r>
            <a:r>
              <a:rPr lang="en-US" sz="3600" b="1" dirty="0" smtClean="0">
                <a:latin typeface="Comic Sans MS" panose="030F0702030302020204" pitchFamily="66" charset="0"/>
              </a:rPr>
              <a:t>!</a:t>
            </a:r>
            <a:endParaRPr lang="en-US" sz="3600" dirty="0">
              <a:latin typeface="Comic Sans MS" panose="030F0702030302020204" pitchFamily="66" charset="0"/>
            </a:endParaRPr>
          </a:p>
        </p:txBody>
      </p:sp>
      <p:pic>
        <p:nvPicPr>
          <p:cNvPr id="8194" name="Picture 2" descr="p639529_l"/>
          <p:cNvPicPr>
            <a:picLocks noChangeAspect="1" noChangeArrowheads="1"/>
          </p:cNvPicPr>
          <p:nvPr/>
        </p:nvPicPr>
        <p:blipFill>
          <a:blip r:embed="rId2">
            <a:extLst>
              <a:ext uri="{28A0092B-C50C-407E-A947-70E740481C1C}">
                <a14:useLocalDpi xmlns:a14="http://schemas.microsoft.com/office/drawing/2010/main" val="0"/>
              </a:ext>
            </a:extLst>
          </a:blip>
          <a:srcRect t="1276" b="1276"/>
          <a:stretch>
            <a:fillRect/>
          </a:stretch>
        </p:blipFill>
        <p:spPr bwMode="auto">
          <a:xfrm>
            <a:off x="2286000" y="381000"/>
            <a:ext cx="3791765" cy="4159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in">
                <a:solidFill>
                  <a:srgbClr val="000000"/>
                </a:solidFill>
                <a:miter lim="800000"/>
                <a:headEnd/>
                <a:tailEnd/>
              </a14:hiddenLine>
            </a:ext>
          </a:extLst>
        </p:spPr>
      </p:pic>
      <p:pic>
        <p:nvPicPr>
          <p:cNvPr id="8197" name="Picture 5" descr="WW_PC_SE_FlowerSe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29608">
            <a:off x="5483247" y="1424154"/>
            <a:ext cx="1189037" cy="305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96" name="Picture 4" descr="WW_HG_daisy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965" y="952938"/>
            <a:ext cx="871537" cy="365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95" name="Picture 3" descr="WW_PC_SE_BlueFlower"/>
          <p:cNvPicPr>
            <a:picLocks noChangeAspect="1" noChangeArrowheads="1"/>
          </p:cNvPicPr>
          <p:nvPr/>
        </p:nvPicPr>
        <p:blipFill>
          <a:blip r:embed="rId5" cstate="print">
            <a:extLst>
              <a:ext uri="{28A0092B-C50C-407E-A947-70E740481C1C}">
                <a14:useLocalDpi xmlns:a14="http://schemas.microsoft.com/office/drawing/2010/main" val="0"/>
              </a:ext>
            </a:extLst>
          </a:blip>
          <a:srcRect t="-1299" b="697"/>
          <a:stretch>
            <a:fillRect/>
          </a:stretch>
        </p:blipFill>
        <p:spPr bwMode="auto">
          <a:xfrm flipH="1">
            <a:off x="5391965" y="2127688"/>
            <a:ext cx="1157287" cy="247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lide Number Placeholder 4"/>
          <p:cNvSpPr>
            <a:spLocks noGrp="1"/>
          </p:cNvSpPr>
          <p:nvPr>
            <p:ph type="sldNum" sz="quarter" idx="12"/>
          </p:nvPr>
        </p:nvSpPr>
        <p:spPr/>
        <p:txBody>
          <a:bodyPr/>
          <a:lstStyle/>
          <a:p>
            <a:fld id="{B8B8A6BB-C136-425A-9789-9878E3D79BF9}" type="slidenum">
              <a:rPr lang="en-US" smtClean="0"/>
              <a:t>6</a:t>
            </a:fld>
            <a:endParaRPr lang="en-US"/>
          </a:p>
        </p:txBody>
      </p:sp>
      <p:pic>
        <p:nvPicPr>
          <p:cNvPr id="10" name="Picture 9" descr="DJI_Science_magnifying glass_c"/>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68126">
            <a:off x="6596898" y="3417334"/>
            <a:ext cx="559746" cy="129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8"/>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10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4800600"/>
            <a:ext cx="8458200" cy="1828800"/>
          </a:xfrm>
        </p:spPr>
        <p:txBody>
          <a:bodyPr>
            <a:noAutofit/>
          </a:bodyPr>
          <a:lstStyle/>
          <a:p>
            <a:r>
              <a:rPr lang="en-US" sz="2300" b="1" dirty="0">
                <a:latin typeface="Comic Sans MS" panose="030F0702030302020204" pitchFamily="66" charset="0"/>
              </a:rPr>
              <a:t>In summer, we can see </a:t>
            </a:r>
            <a:r>
              <a:rPr lang="en-US" sz="2300" b="1" dirty="0" smtClean="0">
                <a:latin typeface="Comic Sans MS" panose="030F0702030302020204" pitchFamily="66" charset="0"/>
              </a:rPr>
              <a:t>many green leaves on the trees. We </a:t>
            </a:r>
            <a:r>
              <a:rPr lang="en-US" sz="2300" b="1" dirty="0">
                <a:latin typeface="Comic Sans MS" panose="030F0702030302020204" pitchFamily="66" charset="0"/>
              </a:rPr>
              <a:t>can hear bees </a:t>
            </a:r>
            <a:r>
              <a:rPr lang="en-US" sz="2300" b="1" dirty="0" smtClean="0">
                <a:latin typeface="Comic Sans MS" panose="030F0702030302020204" pitchFamily="66" charset="0"/>
              </a:rPr>
              <a:t>buzzing </a:t>
            </a:r>
            <a:r>
              <a:rPr lang="en-US" sz="2300" b="1" dirty="0">
                <a:latin typeface="Comic Sans MS" panose="030F0702030302020204" pitchFamily="66" charset="0"/>
              </a:rPr>
              <a:t>from flower to </a:t>
            </a:r>
            <a:r>
              <a:rPr lang="en-US" sz="2300" b="1" dirty="0" smtClean="0">
                <a:latin typeface="Comic Sans MS" panose="030F0702030302020204" pitchFamily="66" charset="0"/>
              </a:rPr>
              <a:t>flower. </a:t>
            </a:r>
            <a:r>
              <a:rPr lang="en-US" sz="2300" b="1" dirty="0">
                <a:latin typeface="Comic Sans MS" panose="030F0702030302020204" pitchFamily="66" charset="0"/>
              </a:rPr>
              <a:t>We can feel the days grow warmer and warmer. We can smell </a:t>
            </a:r>
            <a:r>
              <a:rPr lang="en-US" sz="2300" b="1" dirty="0" smtClean="0">
                <a:latin typeface="Comic Sans MS" panose="030F0702030302020204" pitchFamily="66" charset="0"/>
              </a:rPr>
              <a:t>fruit ripening on the trees. </a:t>
            </a:r>
            <a:r>
              <a:rPr lang="en-US" sz="2300" b="1" dirty="0">
                <a:latin typeface="Comic Sans MS" panose="030F0702030302020204" pitchFamily="66" charset="0"/>
              </a:rPr>
              <a:t>We can taste yummy </a:t>
            </a:r>
            <a:r>
              <a:rPr lang="en-US" sz="2300" b="1" dirty="0" smtClean="0">
                <a:latin typeface="Comic Sans MS" panose="030F0702030302020204" pitchFamily="66" charset="0"/>
              </a:rPr>
              <a:t>ice cream during </a:t>
            </a:r>
            <a:r>
              <a:rPr lang="en-US" sz="2300" b="1" dirty="0">
                <a:latin typeface="Comic Sans MS" panose="030F0702030302020204" pitchFamily="66" charset="0"/>
              </a:rPr>
              <a:t>a picnic in the </a:t>
            </a:r>
            <a:r>
              <a:rPr lang="en-US" sz="2300" b="1" dirty="0" smtClean="0">
                <a:latin typeface="Comic Sans MS" panose="030F0702030302020204" pitchFamily="66" charset="0"/>
              </a:rPr>
              <a:t>park</a:t>
            </a:r>
            <a:r>
              <a:rPr lang="en-US" sz="2300" b="1" dirty="0">
                <a:latin typeface="Comic Sans MS" panose="030F0702030302020204" pitchFamily="66" charset="0"/>
              </a:rPr>
              <a:t>.</a:t>
            </a:r>
            <a:endParaRPr lang="en-US" sz="2300" dirty="0">
              <a:latin typeface="Comic Sans MS" panose="030F0702030302020204" pitchFamily="66" charset="0"/>
            </a:endParaRPr>
          </a:p>
        </p:txBody>
      </p:sp>
      <p:sp>
        <p:nvSpPr>
          <p:cNvPr id="5" name="Rectangle 2"/>
          <p:cNvSpPr>
            <a:spLocks noChangeArrowheads="1"/>
          </p:cNvSpPr>
          <p:nvPr/>
        </p:nvSpPr>
        <p:spPr bwMode="auto">
          <a:xfrm>
            <a:off x="786499" y="211137"/>
            <a:ext cx="7381981" cy="4589463"/>
          </a:xfrm>
          <a:prstGeom prst="rect">
            <a:avLst/>
          </a:prstGeom>
          <a:gradFill rotWithShape="0">
            <a:gsLst>
              <a:gs pos="0">
                <a:srgbClr val="E0EF6B">
                  <a:gamma/>
                  <a:tint val="20000"/>
                  <a:invGamma/>
                </a:srgbClr>
              </a:gs>
              <a:gs pos="100000">
                <a:srgbClr val="E0EF6B"/>
              </a:gs>
            </a:gsLst>
            <a:lin ang="189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9219" name="Picture 3" descr="summer road"/>
          <p:cNvPicPr>
            <a:picLocks noChangeAspect="1" noChangeArrowheads="1"/>
          </p:cNvPicPr>
          <p:nvPr/>
        </p:nvPicPr>
        <p:blipFill>
          <a:blip r:embed="rId2">
            <a:lum bright="14000"/>
            <a:extLst>
              <a:ext uri="{28A0092B-C50C-407E-A947-70E740481C1C}">
                <a14:useLocalDpi xmlns:a14="http://schemas.microsoft.com/office/drawing/2010/main" val="0"/>
              </a:ext>
            </a:extLst>
          </a:blip>
          <a:srcRect l="2744" r="2744"/>
          <a:stretch>
            <a:fillRect/>
          </a:stretch>
        </p:blipFill>
        <p:spPr bwMode="auto">
          <a:xfrm>
            <a:off x="1105745" y="381000"/>
            <a:ext cx="6816779" cy="4227512"/>
          </a:xfrm>
          <a:prstGeom prst="rect">
            <a:avLst/>
          </a:prstGeom>
          <a:noFill/>
          <a:ln w="285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0" name="Picture 4" descr="WW_PC_SE_Butterfly1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6" r="-2943"/>
          <a:stretch>
            <a:fillRect/>
          </a:stretch>
        </p:blipFill>
        <p:spPr bwMode="auto">
          <a:xfrm rot="1773467">
            <a:off x="357222" y="2968007"/>
            <a:ext cx="1283290" cy="95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WW_HG_flower4b"/>
          <p:cNvPicPr>
            <a:picLocks noChangeAspect="1" noChangeArrowheads="1"/>
          </p:cNvPicPr>
          <p:nvPr/>
        </p:nvPicPr>
        <p:blipFill>
          <a:blip r:embed="rId4" cstate="print">
            <a:extLst>
              <a:ext uri="{28A0092B-C50C-407E-A947-70E740481C1C}">
                <a14:useLocalDpi xmlns:a14="http://schemas.microsoft.com/office/drawing/2010/main" val="0"/>
              </a:ext>
            </a:extLst>
          </a:blip>
          <a:srcRect t="266" b="11490"/>
          <a:stretch>
            <a:fillRect/>
          </a:stretch>
        </p:blipFill>
        <p:spPr bwMode="auto">
          <a:xfrm>
            <a:off x="7843899" y="837095"/>
            <a:ext cx="1146770" cy="3742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2" name="Picture 6" descr="WW_HG_flower1d"/>
          <p:cNvPicPr>
            <a:picLocks noChangeAspect="1" noChangeArrowheads="1"/>
          </p:cNvPicPr>
          <p:nvPr/>
        </p:nvPicPr>
        <p:blipFill>
          <a:blip r:embed="rId5" cstate="print">
            <a:extLst>
              <a:ext uri="{28A0092B-C50C-407E-A947-70E740481C1C}">
                <a14:useLocalDpi xmlns:a14="http://schemas.microsoft.com/office/drawing/2010/main" val="0"/>
              </a:ext>
            </a:extLst>
          </a:blip>
          <a:srcRect t="-2754" r="1640" b="10098"/>
          <a:stretch>
            <a:fillRect/>
          </a:stretch>
        </p:blipFill>
        <p:spPr bwMode="auto">
          <a:xfrm>
            <a:off x="7829235" y="1502597"/>
            <a:ext cx="802458" cy="3091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3" name="Picture 7" descr="DJI_UT_bee_c"/>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439644">
            <a:off x="91769" y="2162795"/>
            <a:ext cx="1555897" cy="111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DJI_UT_bee_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07363">
            <a:off x="326917" y="1299687"/>
            <a:ext cx="825155" cy="115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Butterfly_Blue_shabbymissjenndesigns"/>
          <p:cNvPicPr>
            <a:picLocks noChangeAspect="1" noChangeArrowheads="1"/>
          </p:cNvPicPr>
          <p:nvPr/>
        </p:nvPicPr>
        <p:blipFill>
          <a:blip r:embed="rId8" cstate="print">
            <a:extLst>
              <a:ext uri="{28A0092B-C50C-407E-A947-70E740481C1C}">
                <a14:useLocalDpi xmlns:a14="http://schemas.microsoft.com/office/drawing/2010/main" val="0"/>
              </a:ext>
            </a:extLst>
          </a:blip>
          <a:srcRect t="1100" b="1100"/>
          <a:stretch>
            <a:fillRect/>
          </a:stretch>
        </p:blipFill>
        <p:spPr bwMode="auto">
          <a:xfrm rot="-1059332">
            <a:off x="160118" y="3765643"/>
            <a:ext cx="1411649" cy="1030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8" name="Picture 12" descr="AA_S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67021">
            <a:off x="230195" y="-12779"/>
            <a:ext cx="1389063"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30" name="Picture 14" descr="watermelonslice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847317"/>
            <a:ext cx="1274406" cy="127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31" name="Picture 15" descr="watermelonslice"/>
          <p:cNvPicPr>
            <a:picLocks noChangeAspect="1" noChangeArrowheads="1"/>
          </p:cNvPicPr>
          <p:nvPr/>
        </p:nvPicPr>
        <p:blipFill>
          <a:blip r:embed="rId11">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rot="15833108">
            <a:off x="7127668" y="4098123"/>
            <a:ext cx="814566" cy="814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7" name="Picture 11" descr="WW_PC_SE_Sunflr2"/>
          <p:cNvPicPr>
            <a:picLocks noChangeAspect="1" noChangeArrowheads="1"/>
          </p:cNvPicPr>
          <p:nvPr/>
        </p:nvPicPr>
        <p:blipFill>
          <a:blip r:embed="rId12" cstate="print">
            <a:extLst>
              <a:ext uri="{28A0092B-C50C-407E-A947-70E740481C1C}">
                <a14:useLocalDpi xmlns:a14="http://schemas.microsoft.com/office/drawing/2010/main" val="0"/>
              </a:ext>
            </a:extLst>
          </a:blip>
          <a:srcRect t="5179" b="5179"/>
          <a:stretch>
            <a:fillRect/>
          </a:stretch>
        </p:blipFill>
        <p:spPr bwMode="auto">
          <a:xfrm>
            <a:off x="7761890" y="3745000"/>
            <a:ext cx="1146957" cy="114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61235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756" y="341537"/>
            <a:ext cx="2362200" cy="466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3"/>
          <p:cNvSpPr>
            <a:spLocks noGrp="1"/>
          </p:cNvSpPr>
          <p:nvPr>
            <p:ph type="body" sz="half" idx="2"/>
          </p:nvPr>
        </p:nvSpPr>
        <p:spPr>
          <a:xfrm>
            <a:off x="381000" y="5105400"/>
            <a:ext cx="8324850" cy="1262062"/>
          </a:xfrm>
        </p:spPr>
        <p:txBody>
          <a:bodyPr anchor="ctr">
            <a:noAutofit/>
          </a:bodyPr>
          <a:lstStyle/>
          <a:p>
            <a:r>
              <a:rPr lang="en-US" sz="3600" b="1" dirty="0">
                <a:latin typeface="Comic Sans MS" panose="030F0702030302020204" pitchFamily="66" charset="0"/>
              </a:rPr>
              <a:t>How do we know when it is </a:t>
            </a:r>
            <a:r>
              <a:rPr lang="en-US" sz="3600" b="1" dirty="0" smtClean="0">
                <a:latin typeface="Comic Sans MS" panose="030F0702030302020204" pitchFamily="66" charset="0"/>
              </a:rPr>
              <a:t>autumn?  </a:t>
            </a:r>
          </a:p>
          <a:p>
            <a:endParaRPr lang="en-US" sz="1100" b="1" dirty="0">
              <a:latin typeface="Comic Sans MS" panose="030F0702030302020204" pitchFamily="66" charset="0"/>
            </a:endParaRPr>
          </a:p>
          <a:p>
            <a:r>
              <a:rPr lang="en-US" sz="3600" b="1" dirty="0" smtClean="0">
                <a:latin typeface="Comic Sans MS" panose="030F0702030302020204" pitchFamily="66" charset="0"/>
              </a:rPr>
              <a:t>Let’s </a:t>
            </a:r>
            <a:r>
              <a:rPr lang="en-US" sz="3600" b="1" dirty="0">
                <a:latin typeface="Comic Sans MS" panose="030F0702030302020204" pitchFamily="66" charset="0"/>
              </a:rPr>
              <a:t>investigate</a:t>
            </a:r>
            <a:r>
              <a:rPr lang="en-US" sz="3600" b="1" dirty="0" smtClean="0">
                <a:latin typeface="Comic Sans MS" panose="030F0702030302020204" pitchFamily="66" charset="0"/>
              </a:rPr>
              <a:t>!</a:t>
            </a:r>
            <a:endParaRPr lang="en-US" sz="3600" dirty="0">
              <a:latin typeface="Comic Sans MS" panose="030F0702030302020204" pitchFamily="66" charset="0"/>
            </a:endParaRPr>
          </a:p>
        </p:txBody>
      </p:sp>
      <p:pic>
        <p:nvPicPr>
          <p:cNvPr id="10243" name="Picture 3" descr="DJI_Early_leaf2_re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212752">
            <a:off x="2321010" y="2094924"/>
            <a:ext cx="624282" cy="63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5" name="Picture 5" descr="DJI_Early_leaf2_brow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67234">
            <a:off x="3304939" y="2495475"/>
            <a:ext cx="459676" cy="7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6" name="Picture 6" descr="DJI_Early_leaf2_oran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397277">
            <a:off x="2885840" y="1076382"/>
            <a:ext cx="547466" cy="87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4" name="Picture 4" descr="DJI_Early_leaf2_yellow"/>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143596">
            <a:off x="2305697" y="617835"/>
            <a:ext cx="662081" cy="64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3" descr="DJI_Early_leaf2_re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160773">
            <a:off x="3240600" y="3957482"/>
            <a:ext cx="624282" cy="63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 name="Picture 5" descr="DJI_Early_leaf2_brow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562492">
            <a:off x="3656362" y="4150839"/>
            <a:ext cx="459676" cy="7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 name="Picture 6" descr="DJI_Early_leaf2_oran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219726">
            <a:off x="3017714" y="4066356"/>
            <a:ext cx="547466" cy="87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 name="Picture 4" descr="DJI_Early_leaf2_yellow"/>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25198">
            <a:off x="2507206" y="4179142"/>
            <a:ext cx="662081" cy="64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9" name="Picture 9" descr="DJI_Science_magnifying glass_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66058">
            <a:off x="1326198" y="3362918"/>
            <a:ext cx="792203" cy="1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13"/>
          <p:cNvSpPr/>
          <p:nvPr/>
        </p:nvSpPr>
        <p:spPr>
          <a:xfrm>
            <a:off x="228600" y="228600"/>
            <a:ext cx="8686800" cy="632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22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6982" y="4986338"/>
            <a:ext cx="8970818" cy="1490662"/>
          </a:xfrm>
        </p:spPr>
        <p:txBody>
          <a:bodyPr>
            <a:noAutofit/>
          </a:bodyPr>
          <a:lstStyle/>
          <a:p>
            <a:r>
              <a:rPr lang="en-US" sz="2300" b="1" dirty="0">
                <a:latin typeface="Comic Sans MS" panose="030F0702030302020204" pitchFamily="66" charset="0"/>
              </a:rPr>
              <a:t>In </a:t>
            </a:r>
            <a:r>
              <a:rPr lang="en-US" sz="2300" b="1" dirty="0" smtClean="0">
                <a:latin typeface="Comic Sans MS" panose="030F0702030302020204" pitchFamily="66" charset="0"/>
              </a:rPr>
              <a:t>autumn, </a:t>
            </a:r>
            <a:r>
              <a:rPr lang="en-US" sz="2300" b="1" dirty="0">
                <a:latin typeface="Comic Sans MS" panose="030F0702030302020204" pitchFamily="66" charset="0"/>
              </a:rPr>
              <a:t>we can see the colorful leaves falling from the trees.  We can hear </a:t>
            </a:r>
            <a:r>
              <a:rPr lang="en-US" sz="2300" b="1" dirty="0" smtClean="0">
                <a:latin typeface="Comic Sans MS" panose="030F0702030302020204" pitchFamily="66" charset="0"/>
              </a:rPr>
              <a:t>their crunch under </a:t>
            </a:r>
            <a:r>
              <a:rPr lang="en-US" sz="2300" b="1" dirty="0">
                <a:latin typeface="Comic Sans MS" panose="030F0702030302020204" pitchFamily="66" charset="0"/>
              </a:rPr>
              <a:t>our feet. We can feel the </a:t>
            </a:r>
            <a:r>
              <a:rPr lang="en-US" sz="2300" b="1" dirty="0" smtClean="0">
                <a:latin typeface="Comic Sans MS" panose="030F0702030302020204" pitchFamily="66" charset="0"/>
              </a:rPr>
              <a:t>wind blowing our hair. We </a:t>
            </a:r>
            <a:r>
              <a:rPr lang="en-US" sz="2300" b="1" dirty="0">
                <a:latin typeface="Comic Sans MS" panose="030F0702030302020204" pitchFamily="66" charset="0"/>
              </a:rPr>
              <a:t>can </a:t>
            </a:r>
            <a:r>
              <a:rPr lang="en-US" sz="2300" b="1" dirty="0" smtClean="0">
                <a:latin typeface="Comic Sans MS" panose="030F0702030302020204" pitchFamily="66" charset="0"/>
              </a:rPr>
              <a:t>smell </a:t>
            </a:r>
            <a:r>
              <a:rPr lang="en-US" sz="2300" b="1" dirty="0">
                <a:latin typeface="Comic Sans MS" panose="030F0702030302020204" pitchFamily="66" charset="0"/>
              </a:rPr>
              <a:t>the </a:t>
            </a:r>
            <a:r>
              <a:rPr lang="en-US" sz="2300" b="1" dirty="0" smtClean="0">
                <a:latin typeface="Comic Sans MS" panose="030F0702030302020204" pitchFamily="66" charset="0"/>
              </a:rPr>
              <a:t>pumpkin pie baking in the oven. </a:t>
            </a:r>
            <a:r>
              <a:rPr lang="en-US" sz="2300" b="1" dirty="0">
                <a:latin typeface="Comic Sans MS" panose="030F0702030302020204" pitchFamily="66" charset="0"/>
              </a:rPr>
              <a:t>We can taste the freshly picked apples. </a:t>
            </a:r>
            <a:endParaRPr lang="en-US" sz="2300" dirty="0">
              <a:latin typeface="Comic Sans MS" panose="030F0702030302020204" pitchFamily="66" charset="0"/>
            </a:endParaRPr>
          </a:p>
          <a:p>
            <a:endParaRPr lang="en-US" dirty="0">
              <a:latin typeface="Comic Sans MS" panose="030F0702030302020204" pitchFamily="66" charset="0"/>
            </a:endParaRPr>
          </a:p>
        </p:txBody>
      </p:sp>
      <p:sp>
        <p:nvSpPr>
          <p:cNvPr id="5" name="Rectangle 2"/>
          <p:cNvSpPr>
            <a:spLocks noChangeArrowheads="1"/>
          </p:cNvSpPr>
          <p:nvPr/>
        </p:nvSpPr>
        <p:spPr bwMode="auto">
          <a:xfrm>
            <a:off x="457199" y="152400"/>
            <a:ext cx="7899405" cy="4584700"/>
          </a:xfrm>
          <a:prstGeom prst="rect">
            <a:avLst/>
          </a:prstGeom>
          <a:gradFill rotWithShape="0">
            <a:gsLst>
              <a:gs pos="0">
                <a:srgbClr val="CB7D0D">
                  <a:gamma/>
                  <a:tint val="20000"/>
                  <a:invGamma/>
                </a:srgbClr>
              </a:gs>
              <a:gs pos="100000">
                <a:srgbClr val="CB7D0D"/>
              </a:gs>
            </a:gsLst>
            <a:lin ang="189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1273" name="Picture 9" descr="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9750"/>
            <a:ext cx="7467600" cy="4242250"/>
          </a:xfrm>
          <a:prstGeom prst="rect">
            <a:avLst/>
          </a:prstGeom>
          <a:noFill/>
          <a:ln w="381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271" name="Picture 7" descr="dji_tricks_pumpkin_c"/>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73392">
            <a:off x="5951681" y="3792398"/>
            <a:ext cx="1378233" cy="108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C:\Users\user\Desktop\All Clip Art\dji_applebasketfreebie\dji_applebasket_c.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792" y="3073568"/>
            <a:ext cx="2147455" cy="1663532"/>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C:\Users\user\Desktop\All Clip Art\Autumn Smiles\jpg_autumn\dji_autumn_leavesnacorns_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952" y="4153960"/>
            <a:ext cx="3962400" cy="72823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umpkin pi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888" r="-4889" b="-2597"/>
          <a:stretch>
            <a:fillRect/>
          </a:stretch>
        </p:blipFill>
        <p:spPr bwMode="auto">
          <a:xfrm>
            <a:off x="7315201" y="4449726"/>
            <a:ext cx="1029124" cy="581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79230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308</Words>
  <Application>Microsoft Office PowerPoint</Application>
  <PresentationFormat>On-screen Show (4:3)</PresentationFormat>
  <Paragraphs>35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Helen Tross</cp:lastModifiedBy>
  <cp:revision>41</cp:revision>
  <dcterms:created xsi:type="dcterms:W3CDTF">2013-11-08T21:12:45Z</dcterms:created>
  <dcterms:modified xsi:type="dcterms:W3CDTF">2013-12-10T04:45:03Z</dcterms:modified>
</cp:coreProperties>
</file>